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Uc2W43ioKBTSAEI8mGw5rpaPw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b445ae23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b445ae23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Salle 301A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b445ae23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2b445ae23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Marc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-CA"/>
              <a:t>Présenter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-CA"/>
              <a:t>Intention de l’atelier</a:t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Marc</a:t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Présenter l’activité: Lyne</a:t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101e7199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Lyne (mettre chrono)</a:t>
            </a:r>
            <a:endParaRPr/>
          </a:p>
        </p:txBody>
      </p:sp>
      <p:sp>
        <p:nvSpPr>
          <p:cNvPr id="181" name="Google Shape;181;g22101e71998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Eric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-CA">
                <a:solidFill>
                  <a:schemeClr val="dk1"/>
                </a:solidFill>
              </a:rPr>
              <a:t>Se rendre sur la page d’accueil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-CA">
                <a:solidFill>
                  <a:schemeClr val="dk1"/>
                </a:solidFill>
              </a:rPr>
              <a:t>Origine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Offrir aux enseignants des balises concrètes pour développer le numérique chez les élèves (développement ne dépend pas des enseignants qui ont fait partie du parcours d’un élève…)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Souci d’une verticalité d’un cycle à l’autre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Accessible aux profs (inspiré du programme de la citoyenneté numérique de Lester B Pearson)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-CA">
                <a:solidFill>
                  <a:schemeClr val="dk1"/>
                </a:solidFill>
              </a:rPr>
              <a:t>Structure du site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Comprend deux sections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fr-CA">
                <a:solidFill>
                  <a:schemeClr val="dk1"/>
                </a:solidFill>
              </a:rPr>
              <a:t>Les Ressources (banque d’activités en lien avec des compétences)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fr-CA">
                <a:solidFill>
                  <a:schemeClr val="dk1"/>
                </a:solidFill>
              </a:rPr>
              <a:t>Le Parcours par… (Suggestion d’aspects numérique à développer, par champ (thème) et par cycle…)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-CA">
                <a:solidFill>
                  <a:schemeClr val="dk1"/>
                </a:solidFill>
              </a:rPr>
              <a:t>Visite de la partie Le parcours par…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Explique sommairement chacun des champs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Ouvre le champ communication et expliquer les deux axes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Ouvre l’axe communication et présenter d’un cycle à l’autre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Bibliothèque de ressources au bas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Même principe pour chacun des champs (ouvrir les trois autres champs un par un)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Possible de consulter tout cela mais par cycle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fr-CA">
                <a:solidFill>
                  <a:schemeClr val="dk1"/>
                </a:solidFill>
              </a:rPr>
              <a:t>Ouvrir par cycle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fr-CA">
                <a:solidFill>
                  <a:schemeClr val="dk1"/>
                </a:solidFill>
              </a:rPr>
              <a:t>ouvrir 2e cycle et survol des axes (suggestions d’aspects à développer)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fr-CA">
                <a:solidFill>
                  <a:schemeClr val="dk1"/>
                </a:solidFill>
              </a:rPr>
              <a:t>Bibliothèque de ressources au bas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fr-CA">
                <a:solidFill>
                  <a:schemeClr val="dk1"/>
                </a:solidFill>
              </a:rPr>
              <a:t>Visite de la partie Ressources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Provenance des ressources (Récits ATNQ, Récits nationaux, autres) et répertoriés par notre équipe régionale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Possible de filtrer par niveau, matière et compétence, dimension de la compétence numérique, axes du parcours TIC.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Faire exemple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fr-CA">
                <a:solidFill>
                  <a:schemeClr val="dk1"/>
                </a:solidFill>
              </a:rPr>
              <a:t>prof du 3e cycle veux trouver une activité pédagonumérique en français écriture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fr-CA">
                <a:solidFill>
                  <a:schemeClr val="dk1"/>
                </a:solidFill>
              </a:rPr>
              <a:t> Consulte une ressource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fr-CA">
                <a:solidFill>
                  <a:schemeClr val="dk1"/>
                </a:solidFill>
              </a:rPr>
              <a:t>Clique sur le lien pour en avoir plus.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fr-CA">
                <a:solidFill>
                  <a:schemeClr val="dk1"/>
                </a:solidFill>
              </a:rPr>
              <a:t>Cette banque va grossir de plus en plus…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Marc</a:t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b445ae23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b445ae23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b445ae23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b445ae23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b445ae23d_0_9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86" name="Google Shape;86;g22b445ae23d_0_9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7" name="Google Shape;87;g22b445ae23d_0_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b445ae23d_0_9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g22b445ae23d_0_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b445ae23d_0_10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" name="Google Shape;93;g22b445ae23d_0_10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g22b445ae23d_0_1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b445ae23d_0_10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7" name="Google Shape;97;g22b445ae23d_0_106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g22b445ae23d_0_10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9" name="Google Shape;99;g22b445ae23d_0_1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b445ae23d_0_1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2" name="Google Shape;102;g22b445ae23d_0_1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b445ae23d_0_114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5" name="Google Shape;105;g22b445ae23d_0_11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g22b445ae23d_0_1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b445ae23d_0_11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9" name="Google Shape;109;g22b445ae23d_0_1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b445ae23d_0_1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2b445ae23d_0_12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3" name="Google Shape;113;g22b445ae23d_0_12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g22b445ae23d_0_12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5" name="Google Shape;115;g22b445ae23d_0_1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b445ae23d_0_12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18" name="Google Shape;118;g22b445ae23d_0_1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b445ae23d_0_13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g22b445ae23d_0_13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2" name="Google Shape;122;g22b445ae23d_0_1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b445ae23d_0_1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b445ae23d_0_9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g22b445ae23d_0_9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g22b445ae23d_0_9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b445ae23d_0_70"/>
          <p:cNvSpPr txBox="1"/>
          <p:nvPr/>
        </p:nvSpPr>
        <p:spPr>
          <a:xfrm>
            <a:off x="1521733" y="5869500"/>
            <a:ext cx="900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3700" u="sng">
              <a:solidFill>
                <a:srgbClr val="666666"/>
              </a:solidFill>
            </a:endParaRPr>
          </a:p>
        </p:txBody>
      </p:sp>
      <p:sp>
        <p:nvSpPr>
          <p:cNvPr id="130" name="Google Shape;130;g22b445ae23d_0_70"/>
          <p:cNvSpPr txBox="1"/>
          <p:nvPr/>
        </p:nvSpPr>
        <p:spPr>
          <a:xfrm>
            <a:off x="1144533" y="2751767"/>
            <a:ext cx="9756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r-CA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Parcourstic.ca, tu connais?</a:t>
            </a:r>
            <a:r>
              <a:rPr b="1" lang="fr-CA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(6505)</a:t>
            </a:r>
            <a:r>
              <a:rPr b="1" lang="fr-CA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4800">
              <a:solidFill>
                <a:srgbClr val="666666"/>
              </a:solidFill>
            </a:endParaRPr>
          </a:p>
        </p:txBody>
      </p:sp>
      <p:pic>
        <p:nvPicPr>
          <p:cNvPr id="131" name="Google Shape;131;g22b445ae23d_0_70"/>
          <p:cNvPicPr preferRelativeResize="0"/>
          <p:nvPr/>
        </p:nvPicPr>
        <p:blipFill rotWithShape="1">
          <a:blip r:embed="rId3">
            <a:alphaModFix/>
          </a:blip>
          <a:srcRect b="49176" l="0" r="0" t="0"/>
          <a:stretch/>
        </p:blipFill>
        <p:spPr>
          <a:xfrm>
            <a:off x="-9433" y="33"/>
            <a:ext cx="12192000" cy="249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2b445ae23d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33" y="156933"/>
            <a:ext cx="5824964" cy="21843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2b445ae23d_0_70"/>
          <p:cNvSpPr txBox="1"/>
          <p:nvPr/>
        </p:nvSpPr>
        <p:spPr>
          <a:xfrm>
            <a:off x="1178500" y="3773833"/>
            <a:ext cx="97560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r-CA" sz="3200">
                <a:solidFill>
                  <a:srgbClr val="666666"/>
                </a:solidFill>
              </a:rPr>
              <a:t>Récit ATNQ</a:t>
            </a:r>
            <a:endParaRPr b="1" sz="32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r-CA" sz="2500">
                <a:solidFill>
                  <a:srgbClr val="666666"/>
                </a:solidFill>
              </a:rPr>
              <a:t>Lyne Cyr, Eric Letendre et Marc Nolet</a:t>
            </a:r>
            <a:endParaRPr b="1" sz="2500">
              <a:solidFill>
                <a:srgbClr val="666666"/>
              </a:solidFill>
            </a:endParaRPr>
          </a:p>
        </p:txBody>
      </p:sp>
      <p:sp>
        <p:nvSpPr>
          <p:cNvPr id="134" name="Google Shape;134;g22b445ae23d_0_70"/>
          <p:cNvSpPr txBox="1"/>
          <p:nvPr/>
        </p:nvSpPr>
        <p:spPr>
          <a:xfrm>
            <a:off x="1218000" y="5101883"/>
            <a:ext cx="9756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r-CA" sz="2900">
                <a:solidFill>
                  <a:srgbClr val="666666"/>
                </a:solidFill>
              </a:rPr>
              <a:t>10</a:t>
            </a:r>
            <a:r>
              <a:rPr b="1" lang="fr-CA" sz="2900">
                <a:solidFill>
                  <a:srgbClr val="666666"/>
                </a:solidFill>
              </a:rPr>
              <a:t>h30 à 11h30</a:t>
            </a:r>
            <a:endParaRPr b="1" sz="2900">
              <a:solidFill>
                <a:srgbClr val="666666"/>
              </a:solidFill>
            </a:endParaRPr>
          </a:p>
        </p:txBody>
      </p:sp>
      <p:pic>
        <p:nvPicPr>
          <p:cNvPr id="135" name="Google Shape;135;g22b445ae23d_0_70"/>
          <p:cNvPicPr preferRelativeResize="0"/>
          <p:nvPr/>
        </p:nvPicPr>
        <p:blipFill rotWithShape="1">
          <a:blip r:embed="rId5">
            <a:alphaModFix/>
          </a:blip>
          <a:srcRect b="1150" l="78985" r="0" t="60103"/>
          <a:stretch/>
        </p:blipFill>
        <p:spPr>
          <a:xfrm>
            <a:off x="9767225" y="4889914"/>
            <a:ext cx="1344722" cy="117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2b445ae23d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5" cy="685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graphique&#10;&#10;Description générée automatiquement" id="140" name="Google Shape;1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3267082" y="-3520224"/>
            <a:ext cx="5649551" cy="122002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 txBox="1"/>
          <p:nvPr>
            <p:ph type="title"/>
          </p:nvPr>
        </p:nvSpPr>
        <p:spPr>
          <a:xfrm>
            <a:off x="37780" y="-32441"/>
            <a:ext cx="12085393" cy="13255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fr-CA" sz="4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Présentation de l’équipe du Récit ATNQ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3120" y="5770880"/>
            <a:ext cx="931270" cy="862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"/>
          <p:cNvGrpSpPr/>
          <p:nvPr/>
        </p:nvGrpSpPr>
        <p:grpSpPr>
          <a:xfrm>
            <a:off x="3269840" y="1368648"/>
            <a:ext cx="5652320" cy="5035734"/>
            <a:chOff x="2507706" y="578724"/>
            <a:chExt cx="6705600" cy="5974117"/>
          </a:xfrm>
        </p:grpSpPr>
        <p:sp>
          <p:nvSpPr>
            <p:cNvPr id="144" name="Google Shape;144;p2"/>
            <p:cNvSpPr/>
            <p:nvPr/>
          </p:nvSpPr>
          <p:spPr>
            <a:xfrm>
              <a:off x="2507706" y="578724"/>
              <a:ext cx="6705600" cy="5974117"/>
            </a:xfrm>
            <a:prstGeom prst="rect">
              <a:avLst/>
            </a:prstGeom>
            <a:solidFill>
              <a:srgbClr val="016BB4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5" name="Google Shape;145;p2"/>
            <p:cNvPicPr preferRelativeResize="0"/>
            <p:nvPr/>
          </p:nvPicPr>
          <p:blipFill rotWithShape="1">
            <a:blip r:embed="rId5">
              <a:alphaModFix/>
            </a:blip>
            <a:srcRect b="67068" l="0" r="0" t="4414"/>
            <a:stretch/>
          </p:blipFill>
          <p:spPr>
            <a:xfrm>
              <a:off x="2625212" y="711807"/>
              <a:ext cx="6470591" cy="1833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"/>
            <p:cNvPicPr preferRelativeResize="0"/>
            <p:nvPr/>
          </p:nvPicPr>
          <p:blipFill rotWithShape="1">
            <a:blip r:embed="rId5">
              <a:alphaModFix/>
            </a:blip>
            <a:srcRect b="35186" l="0" r="0" t="34751"/>
            <a:stretch/>
          </p:blipFill>
          <p:spPr>
            <a:xfrm>
              <a:off x="2625211" y="2487561"/>
              <a:ext cx="6470591" cy="1933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"/>
            <p:cNvPicPr preferRelativeResize="0"/>
            <p:nvPr/>
          </p:nvPicPr>
          <p:blipFill rotWithShape="1">
            <a:blip r:embed="rId5">
              <a:alphaModFix/>
            </a:blip>
            <a:srcRect b="0" l="0" r="0" t="66971"/>
            <a:stretch/>
          </p:blipFill>
          <p:spPr>
            <a:xfrm>
              <a:off x="2625211" y="4420619"/>
              <a:ext cx="6470591" cy="21237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CA" sz="4200">
                <a:solidFill>
                  <a:srgbClr val="05369F"/>
                </a:solidFill>
                <a:latin typeface="Arial"/>
                <a:ea typeface="Arial"/>
                <a:cs typeface="Arial"/>
                <a:sym typeface="Arial"/>
              </a:rPr>
              <a:t>Menu de l’atelier</a:t>
            </a:r>
            <a:r>
              <a:rPr b="0" i="0" lang="fr-CA" sz="4200" u="none" strike="noStrike">
                <a:solidFill>
                  <a:srgbClr val="05369F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4200">
              <a:solidFill>
                <a:srgbClr val="0536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>
            <p:ph idx="1" type="body"/>
          </p:nvPr>
        </p:nvSpPr>
        <p:spPr>
          <a:xfrm>
            <a:off x="379500" y="1786604"/>
            <a:ext cx="10974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000"/>
              <a:buFont typeface="Merriweather"/>
              <a:buChar char="•"/>
            </a:pPr>
            <a:r>
              <a:rPr b="1" lang="fr-CA" sz="3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Exploration du site en équipe de deux en remplissant un questionnaire;</a:t>
            </a:r>
            <a:endParaRPr b="1" sz="3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000"/>
              <a:buFont typeface="Merriweather"/>
              <a:buChar char="•"/>
            </a:pPr>
            <a:r>
              <a:rPr b="1" lang="fr-CA" sz="3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Présentation du site ParcoursTIC.ca;</a:t>
            </a:r>
            <a:endParaRPr b="1" sz="3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000"/>
              <a:buFont typeface="Merriweather"/>
              <a:buChar char="•"/>
            </a:pPr>
            <a:r>
              <a:rPr b="1" lang="fr-CA" sz="3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Rétroaction dans Padlet. </a:t>
            </a:r>
            <a:endParaRPr b="1" sz="3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CA" sz="3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 rot="-5400000">
            <a:off x="-201076" y="3854920"/>
            <a:ext cx="3253838" cy="2871781"/>
            <a:chOff x="-50800" y="-10048"/>
            <a:chExt cx="3253838" cy="2871781"/>
          </a:xfrm>
        </p:grpSpPr>
        <p:pic>
          <p:nvPicPr>
            <p:cNvPr id="155" name="Google Shape;155;p3"/>
            <p:cNvPicPr preferRelativeResize="0"/>
            <p:nvPr/>
          </p:nvPicPr>
          <p:blipFill rotWithShape="1">
            <a:blip r:embed="rId3">
              <a:alphaModFix/>
            </a:blip>
            <a:srcRect b="4146" l="3841" r="0" t="0"/>
            <a:stretch/>
          </p:blipFill>
          <p:spPr>
            <a:xfrm rot="5400000">
              <a:off x="174564" y="-166741"/>
              <a:ext cx="2858680" cy="3198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3"/>
            <p:cNvSpPr/>
            <p:nvPr/>
          </p:nvSpPr>
          <p:spPr>
            <a:xfrm>
              <a:off x="-50800" y="-10048"/>
              <a:ext cx="3115547" cy="2861733"/>
            </a:xfrm>
            <a:custGeom>
              <a:rect b="b" l="l" r="r" t="t"/>
              <a:pathLst>
                <a:path extrusionOk="0" h="2858570" w="3103639">
                  <a:moveTo>
                    <a:pt x="3103639" y="0"/>
                  </a:moveTo>
                  <a:cubicBezTo>
                    <a:pt x="2604758" y="146878"/>
                    <a:pt x="2349982" y="475281"/>
                    <a:pt x="2032187" y="885558"/>
                  </a:cubicBezTo>
                  <a:cubicBezTo>
                    <a:pt x="1714392" y="1295835"/>
                    <a:pt x="1354698" y="2072535"/>
                    <a:pt x="1016000" y="2401370"/>
                  </a:cubicBezTo>
                  <a:cubicBezTo>
                    <a:pt x="677302" y="2730205"/>
                    <a:pt x="331611" y="2756970"/>
                    <a:pt x="0" y="2858570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5400000">
            <a:off x="9129182" y="191029"/>
            <a:ext cx="3253838" cy="2871781"/>
            <a:chOff x="-50800" y="-10048"/>
            <a:chExt cx="3253838" cy="2871781"/>
          </a:xfrm>
        </p:grpSpPr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 b="4146" l="3841" r="0" t="0"/>
            <a:stretch/>
          </p:blipFill>
          <p:spPr>
            <a:xfrm rot="5400000">
              <a:off x="174564" y="-166741"/>
              <a:ext cx="2858680" cy="3198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3"/>
            <p:cNvSpPr/>
            <p:nvPr/>
          </p:nvSpPr>
          <p:spPr>
            <a:xfrm>
              <a:off x="-50800" y="-10048"/>
              <a:ext cx="3115547" cy="2861733"/>
            </a:xfrm>
            <a:custGeom>
              <a:rect b="b" l="l" r="r" t="t"/>
              <a:pathLst>
                <a:path extrusionOk="0" h="2858570" w="3103639">
                  <a:moveTo>
                    <a:pt x="3103639" y="0"/>
                  </a:moveTo>
                  <a:cubicBezTo>
                    <a:pt x="2604758" y="146878"/>
                    <a:pt x="2349982" y="475281"/>
                    <a:pt x="2032187" y="885558"/>
                  </a:cubicBezTo>
                  <a:cubicBezTo>
                    <a:pt x="1714392" y="1295835"/>
                    <a:pt x="1354698" y="2072535"/>
                    <a:pt x="1016000" y="2401370"/>
                  </a:cubicBezTo>
                  <a:cubicBezTo>
                    <a:pt x="677302" y="2730205"/>
                    <a:pt x="331611" y="2756970"/>
                    <a:pt x="0" y="2858570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6768036" y="3814374"/>
            <a:ext cx="3841548" cy="3051048"/>
            <a:chOff x="6768036" y="3802182"/>
            <a:chExt cx="3841548" cy="3051048"/>
          </a:xfrm>
        </p:grpSpPr>
        <p:pic>
          <p:nvPicPr>
            <p:cNvPr descr="Une image contenant diagramme&#10;&#10;Description générée automatiquement" id="161" name="Google Shape;161;p3"/>
            <p:cNvPicPr preferRelativeResize="0"/>
            <p:nvPr/>
          </p:nvPicPr>
          <p:blipFill rotWithShape="1">
            <a:blip r:embed="rId4">
              <a:alphaModFix/>
            </a:blip>
            <a:srcRect b="14963" l="0" r="0" t="0"/>
            <a:stretch/>
          </p:blipFill>
          <p:spPr>
            <a:xfrm>
              <a:off x="6768036" y="3802182"/>
              <a:ext cx="3841548" cy="3051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"/>
            <p:cNvSpPr txBox="1"/>
            <p:nvPr/>
          </p:nvSpPr>
          <p:spPr>
            <a:xfrm>
              <a:off x="8001084" y="5417089"/>
              <a:ext cx="1188711" cy="2308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CA" sz="900" u="none" cap="none" strike="noStrike">
                  <a:solidFill>
                    <a:srgbClr val="4267AA"/>
                  </a:solidFill>
                  <a:latin typeface="Arial"/>
                  <a:ea typeface="Arial"/>
                  <a:cs typeface="Arial"/>
                  <a:sym typeface="Arial"/>
                </a:rPr>
                <a:t>parcourstic.ca</a:t>
              </a:r>
              <a:endParaRPr/>
            </a:p>
          </p:txBody>
        </p:sp>
      </p:grpSp>
      <p:pic>
        <p:nvPicPr>
          <p:cNvPr id="163" name="Google Shape;16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93120" y="5770880"/>
            <a:ext cx="931270" cy="862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"/>
          <p:cNvGrpSpPr/>
          <p:nvPr/>
        </p:nvGrpSpPr>
        <p:grpSpPr>
          <a:xfrm>
            <a:off x="-41930" y="-8877"/>
            <a:ext cx="2003895" cy="1615736"/>
            <a:chOff x="-50800" y="-10048"/>
            <a:chExt cx="3253838" cy="2871781"/>
          </a:xfrm>
        </p:grpSpPr>
        <p:pic>
          <p:nvPicPr>
            <p:cNvPr id="169" name="Google Shape;169;p4"/>
            <p:cNvPicPr preferRelativeResize="0"/>
            <p:nvPr/>
          </p:nvPicPr>
          <p:blipFill rotWithShape="1">
            <a:blip r:embed="rId3">
              <a:alphaModFix/>
            </a:blip>
            <a:srcRect b="4146" l="3841" r="0" t="0"/>
            <a:stretch/>
          </p:blipFill>
          <p:spPr>
            <a:xfrm rot="5400000">
              <a:off x="174564" y="-166741"/>
              <a:ext cx="2858680" cy="3198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4"/>
            <p:cNvSpPr/>
            <p:nvPr/>
          </p:nvSpPr>
          <p:spPr>
            <a:xfrm>
              <a:off x="-50800" y="-10048"/>
              <a:ext cx="3115547" cy="2861733"/>
            </a:xfrm>
            <a:custGeom>
              <a:rect b="b" l="l" r="r" t="t"/>
              <a:pathLst>
                <a:path extrusionOk="0" h="2858570" w="3103639">
                  <a:moveTo>
                    <a:pt x="3103639" y="0"/>
                  </a:moveTo>
                  <a:cubicBezTo>
                    <a:pt x="2604758" y="146878"/>
                    <a:pt x="2349982" y="475281"/>
                    <a:pt x="2032187" y="885558"/>
                  </a:cubicBezTo>
                  <a:cubicBezTo>
                    <a:pt x="1714392" y="1295835"/>
                    <a:pt x="1354698" y="2072535"/>
                    <a:pt x="1016000" y="2401370"/>
                  </a:cubicBezTo>
                  <a:cubicBezTo>
                    <a:pt x="677302" y="2730205"/>
                    <a:pt x="331611" y="2756970"/>
                    <a:pt x="0" y="2858570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4"/>
          <p:cNvSpPr txBox="1"/>
          <p:nvPr>
            <p:ph idx="1" type="body"/>
          </p:nvPr>
        </p:nvSpPr>
        <p:spPr>
          <a:xfrm>
            <a:off x="832747" y="1507595"/>
            <a:ext cx="10945200" cy="30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rPr b="1" lang="fr-CA" sz="3000" u="sng">
                <a:latin typeface="Arial"/>
                <a:ea typeface="Arial"/>
                <a:cs typeface="Arial"/>
                <a:sym typeface="Arial"/>
              </a:rPr>
              <a:t>Consignes</a:t>
            </a:r>
            <a:r>
              <a:rPr b="1" lang="fr-CA" sz="3000">
                <a:latin typeface="Arial"/>
                <a:ea typeface="Arial"/>
                <a:cs typeface="Arial"/>
                <a:sym typeface="Arial"/>
              </a:rPr>
              <a:t> :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509588" lvl="0" marL="985838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b="1" lang="fr-CA">
                <a:latin typeface="Arial"/>
                <a:ea typeface="Arial"/>
                <a:cs typeface="Arial"/>
                <a:sym typeface="Arial"/>
              </a:rPr>
              <a:t>En équipe de deux, allez sur Wooclap.com;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509588" lvl="0" marL="985838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b="1" lang="fr-CA">
                <a:latin typeface="Arial"/>
                <a:ea typeface="Arial"/>
                <a:cs typeface="Arial"/>
                <a:sym typeface="Arial"/>
              </a:rPr>
              <a:t>Répondez au quiz en naviguant sur le site  ParcoursTIC.ca;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509588" lvl="0" marL="985838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b="1" lang="fr-CA">
                <a:latin typeface="Arial"/>
                <a:ea typeface="Arial"/>
                <a:cs typeface="Arial"/>
                <a:sym typeface="Arial"/>
              </a:rPr>
              <a:t>La durée maximale est de 20 min.</a:t>
            </a:r>
            <a:endParaRPr sz="3200">
              <a:highlight>
                <a:srgbClr val="FFFF00"/>
              </a:highlight>
            </a:endParaRPr>
          </a:p>
        </p:txBody>
      </p:sp>
      <p:grpSp>
        <p:nvGrpSpPr>
          <p:cNvPr id="172" name="Google Shape;172;p4"/>
          <p:cNvGrpSpPr/>
          <p:nvPr/>
        </p:nvGrpSpPr>
        <p:grpSpPr>
          <a:xfrm rot="-5400000">
            <a:off x="-191028" y="3950878"/>
            <a:ext cx="3253838" cy="2871781"/>
            <a:chOff x="-50800" y="-10048"/>
            <a:chExt cx="3253838" cy="2871781"/>
          </a:xfrm>
        </p:grpSpPr>
        <p:pic>
          <p:nvPicPr>
            <p:cNvPr id="173" name="Google Shape;173;p4"/>
            <p:cNvPicPr preferRelativeResize="0"/>
            <p:nvPr/>
          </p:nvPicPr>
          <p:blipFill rotWithShape="1">
            <a:blip r:embed="rId3">
              <a:alphaModFix/>
            </a:blip>
            <a:srcRect b="4146" l="3841" r="0" t="0"/>
            <a:stretch/>
          </p:blipFill>
          <p:spPr>
            <a:xfrm rot="5400000">
              <a:off x="174564" y="-166741"/>
              <a:ext cx="2858680" cy="3198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4"/>
            <p:cNvSpPr/>
            <p:nvPr/>
          </p:nvSpPr>
          <p:spPr>
            <a:xfrm>
              <a:off x="-50800" y="-10048"/>
              <a:ext cx="3115547" cy="2861733"/>
            </a:xfrm>
            <a:custGeom>
              <a:rect b="b" l="l" r="r" t="t"/>
              <a:pathLst>
                <a:path extrusionOk="0" h="2858570" w="3103639">
                  <a:moveTo>
                    <a:pt x="3103639" y="0"/>
                  </a:moveTo>
                  <a:cubicBezTo>
                    <a:pt x="2604758" y="146878"/>
                    <a:pt x="2349982" y="475281"/>
                    <a:pt x="2032187" y="885558"/>
                  </a:cubicBezTo>
                  <a:cubicBezTo>
                    <a:pt x="1714392" y="1295835"/>
                    <a:pt x="1354698" y="2072535"/>
                    <a:pt x="1016000" y="2401370"/>
                  </a:cubicBezTo>
                  <a:cubicBezTo>
                    <a:pt x="677302" y="2730205"/>
                    <a:pt x="331611" y="2756970"/>
                    <a:pt x="0" y="2858570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4"/>
          <p:cNvSpPr txBox="1"/>
          <p:nvPr/>
        </p:nvSpPr>
        <p:spPr>
          <a:xfrm>
            <a:off x="1157386" y="425088"/>
            <a:ext cx="107826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4200" u="none" cap="none" strike="noStrike">
                <a:solidFill>
                  <a:srgbClr val="05369F"/>
                </a:solidFill>
                <a:latin typeface="Arial"/>
                <a:ea typeface="Arial"/>
                <a:cs typeface="Arial"/>
                <a:sym typeface="Arial"/>
              </a:rPr>
              <a:t>Exploration du site avec wooclap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685605" y="5263361"/>
            <a:ext cx="882079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762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2400" u="sng" cap="none" strike="noStrike">
                <a:solidFill>
                  <a:srgbClr val="FF630E"/>
                </a:solidFill>
                <a:latin typeface="Arial"/>
                <a:ea typeface="Arial"/>
                <a:cs typeface="Arial"/>
                <a:sym typeface="Arial"/>
              </a:rPr>
              <a:t>SUGGESTION!</a:t>
            </a:r>
            <a:endParaRPr/>
          </a:p>
          <a:p>
            <a:pPr indent="0" lvl="0" marL="476250" marR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fr-CA" sz="2400" u="none" cap="none" strike="noStrike">
                <a:solidFill>
                  <a:srgbClr val="FF630E"/>
                </a:solidFill>
                <a:latin typeface="Arial"/>
                <a:ea typeface="Arial"/>
                <a:cs typeface="Arial"/>
                <a:sym typeface="Arial"/>
              </a:rPr>
              <a:t>Utilisez un appareil pour accéder au ParcoursTIC.ca et un deuxième</a:t>
            </a:r>
            <a:endParaRPr/>
          </a:p>
          <a:p>
            <a:pPr indent="0" lvl="0" marL="4762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2400" u="none" cap="none" strike="noStrike">
                <a:solidFill>
                  <a:srgbClr val="FF630E"/>
                </a:solidFill>
                <a:latin typeface="Arial"/>
                <a:ea typeface="Arial"/>
                <a:cs typeface="Arial"/>
                <a:sym typeface="Arial"/>
              </a:rPr>
              <a:t> pour répondre au Wooclap.com</a:t>
            </a:r>
            <a:endParaRPr b="0" i="0" sz="2400" u="none" cap="none" strike="noStrike">
              <a:solidFill>
                <a:srgbClr val="FF63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appareil, jauge&#10;&#10;Description générée automatiquement" id="177" name="Google Shape;177;p4"/>
          <p:cNvPicPr preferRelativeResize="0"/>
          <p:nvPr/>
        </p:nvPicPr>
        <p:blipFill rotWithShape="1">
          <a:blip r:embed="rId4">
            <a:alphaModFix/>
          </a:blip>
          <a:srcRect b="6780" l="0" r="0" t="10636"/>
          <a:stretch/>
        </p:blipFill>
        <p:spPr>
          <a:xfrm>
            <a:off x="9096150" y="2875500"/>
            <a:ext cx="3095850" cy="255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90940" y="5859262"/>
            <a:ext cx="833450" cy="774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2101e71998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81" y="1197522"/>
            <a:ext cx="10449042" cy="4873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g22101e71998_1_1"/>
          <p:cNvGrpSpPr/>
          <p:nvPr/>
        </p:nvGrpSpPr>
        <p:grpSpPr>
          <a:xfrm rot="5400000">
            <a:off x="9146457" y="131351"/>
            <a:ext cx="3253838" cy="2871781"/>
            <a:chOff x="-50800" y="-10048"/>
            <a:chExt cx="3253838" cy="2871781"/>
          </a:xfrm>
        </p:grpSpPr>
        <p:pic>
          <p:nvPicPr>
            <p:cNvPr id="185" name="Google Shape;185;g22101e71998_1_1"/>
            <p:cNvPicPr preferRelativeResize="0"/>
            <p:nvPr/>
          </p:nvPicPr>
          <p:blipFill rotWithShape="1">
            <a:blip r:embed="rId4">
              <a:alphaModFix/>
            </a:blip>
            <a:srcRect b="4146" l="3841" r="0" t="0"/>
            <a:stretch/>
          </p:blipFill>
          <p:spPr>
            <a:xfrm rot="5400000">
              <a:off x="174564" y="-166741"/>
              <a:ext cx="2858680" cy="3198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g22101e71998_1_1"/>
            <p:cNvSpPr/>
            <p:nvPr/>
          </p:nvSpPr>
          <p:spPr>
            <a:xfrm>
              <a:off x="-50800" y="-10048"/>
              <a:ext cx="3115547" cy="2861733"/>
            </a:xfrm>
            <a:custGeom>
              <a:rect b="b" l="l" r="r" t="t"/>
              <a:pathLst>
                <a:path extrusionOk="0" h="2858570" w="3103639">
                  <a:moveTo>
                    <a:pt x="3103639" y="0"/>
                  </a:moveTo>
                  <a:cubicBezTo>
                    <a:pt x="2604758" y="146878"/>
                    <a:pt x="2349982" y="475281"/>
                    <a:pt x="2032187" y="885558"/>
                  </a:cubicBezTo>
                  <a:cubicBezTo>
                    <a:pt x="1714392" y="1295835"/>
                    <a:pt x="1354698" y="2072535"/>
                    <a:pt x="1016000" y="2401370"/>
                  </a:cubicBezTo>
                  <a:cubicBezTo>
                    <a:pt x="677302" y="2730205"/>
                    <a:pt x="331611" y="2756970"/>
                    <a:pt x="0" y="2858570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22101e71998_1_1"/>
          <p:cNvSpPr txBox="1"/>
          <p:nvPr/>
        </p:nvSpPr>
        <p:spPr>
          <a:xfrm>
            <a:off x="512292" y="382750"/>
            <a:ext cx="107826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4200" u="none" cap="none" strike="noStrike">
                <a:solidFill>
                  <a:srgbClr val="05369F"/>
                </a:solidFill>
                <a:latin typeface="Arial"/>
                <a:ea typeface="Arial"/>
                <a:cs typeface="Arial"/>
                <a:sym typeface="Arial"/>
              </a:rPr>
              <a:t>Connexion au quiz wooclap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g22101e71998_1_1"/>
          <p:cNvGrpSpPr/>
          <p:nvPr/>
        </p:nvGrpSpPr>
        <p:grpSpPr>
          <a:xfrm rot="-5400000">
            <a:off x="423045" y="5096960"/>
            <a:ext cx="1371426" cy="2239081"/>
            <a:chOff x="-50800" y="-10048"/>
            <a:chExt cx="3253838" cy="2871781"/>
          </a:xfrm>
        </p:grpSpPr>
        <p:pic>
          <p:nvPicPr>
            <p:cNvPr id="189" name="Google Shape;189;g22101e71998_1_1"/>
            <p:cNvPicPr preferRelativeResize="0"/>
            <p:nvPr/>
          </p:nvPicPr>
          <p:blipFill rotWithShape="1">
            <a:blip r:embed="rId4">
              <a:alphaModFix/>
            </a:blip>
            <a:srcRect b="4146" l="3841" r="0" t="0"/>
            <a:stretch/>
          </p:blipFill>
          <p:spPr>
            <a:xfrm rot="5400000">
              <a:off x="174564" y="-166741"/>
              <a:ext cx="2858680" cy="3198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g22101e71998_1_1"/>
            <p:cNvSpPr/>
            <p:nvPr/>
          </p:nvSpPr>
          <p:spPr>
            <a:xfrm>
              <a:off x="-50800" y="-10048"/>
              <a:ext cx="3115547" cy="2861733"/>
            </a:xfrm>
            <a:custGeom>
              <a:rect b="b" l="l" r="r" t="t"/>
              <a:pathLst>
                <a:path extrusionOk="0" h="2858570" w="3103639">
                  <a:moveTo>
                    <a:pt x="3103639" y="0"/>
                  </a:moveTo>
                  <a:cubicBezTo>
                    <a:pt x="2604758" y="146878"/>
                    <a:pt x="2349982" y="475281"/>
                    <a:pt x="2032187" y="885558"/>
                  </a:cubicBezTo>
                  <a:cubicBezTo>
                    <a:pt x="1714392" y="1295835"/>
                    <a:pt x="1354698" y="2072535"/>
                    <a:pt x="1016000" y="2401370"/>
                  </a:cubicBezTo>
                  <a:cubicBezTo>
                    <a:pt x="677302" y="2730205"/>
                    <a:pt x="331611" y="2756970"/>
                    <a:pt x="0" y="2858570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g22101e71998_1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90940" y="5859262"/>
            <a:ext cx="833450" cy="774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graphique&#10;&#10;Description générée automatiquement"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3267081" y="-3275367"/>
            <a:ext cx="5649551" cy="122002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6"/>
          <p:cNvGrpSpPr/>
          <p:nvPr/>
        </p:nvGrpSpPr>
        <p:grpSpPr>
          <a:xfrm rot="-5400000">
            <a:off x="-211834" y="5106743"/>
            <a:ext cx="2003895" cy="1615736"/>
            <a:chOff x="-50800" y="-10048"/>
            <a:chExt cx="3253838" cy="2871781"/>
          </a:xfrm>
        </p:grpSpPr>
        <p:pic>
          <p:nvPicPr>
            <p:cNvPr id="198" name="Google Shape;198;p6"/>
            <p:cNvPicPr preferRelativeResize="0"/>
            <p:nvPr/>
          </p:nvPicPr>
          <p:blipFill rotWithShape="1">
            <a:blip r:embed="rId4">
              <a:alphaModFix/>
            </a:blip>
            <a:srcRect b="4146" l="3841" r="0" t="0"/>
            <a:stretch/>
          </p:blipFill>
          <p:spPr>
            <a:xfrm rot="5400000">
              <a:off x="174564" y="-166741"/>
              <a:ext cx="2858680" cy="3198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6"/>
            <p:cNvSpPr/>
            <p:nvPr/>
          </p:nvSpPr>
          <p:spPr>
            <a:xfrm>
              <a:off x="-50800" y="-10048"/>
              <a:ext cx="3115547" cy="2861733"/>
            </a:xfrm>
            <a:custGeom>
              <a:rect b="b" l="l" r="r" t="t"/>
              <a:pathLst>
                <a:path extrusionOk="0" h="2858570" w="3103639">
                  <a:moveTo>
                    <a:pt x="3103639" y="0"/>
                  </a:moveTo>
                  <a:cubicBezTo>
                    <a:pt x="2604758" y="146878"/>
                    <a:pt x="2349982" y="475281"/>
                    <a:pt x="2032187" y="885558"/>
                  </a:cubicBezTo>
                  <a:cubicBezTo>
                    <a:pt x="1714392" y="1295835"/>
                    <a:pt x="1354698" y="2072535"/>
                    <a:pt x="1016000" y="2401370"/>
                  </a:cubicBezTo>
                  <a:cubicBezTo>
                    <a:pt x="677302" y="2730205"/>
                    <a:pt x="331611" y="2756970"/>
                    <a:pt x="0" y="2858570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" name="Google Shape;20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3792" y="1536664"/>
            <a:ext cx="9927148" cy="4717111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6"/>
          <p:cNvSpPr txBox="1"/>
          <p:nvPr/>
        </p:nvSpPr>
        <p:spPr>
          <a:xfrm>
            <a:off x="-553795" y="269657"/>
            <a:ext cx="6645651" cy="13255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fr-CA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qu’est…</a:t>
            </a:r>
            <a:endParaRPr b="0" i="0" sz="4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90940" y="5859262"/>
            <a:ext cx="833450" cy="774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7"/>
          <p:cNvGrpSpPr/>
          <p:nvPr/>
        </p:nvGrpSpPr>
        <p:grpSpPr>
          <a:xfrm>
            <a:off x="-1" y="2390"/>
            <a:ext cx="11559897" cy="6102794"/>
            <a:chOff x="0" y="20723"/>
            <a:chExt cx="11430000" cy="5989460"/>
          </a:xfrm>
        </p:grpSpPr>
        <p:pic>
          <p:nvPicPr>
            <p:cNvPr descr="Une image contenant graphique&#10;&#10;Description générée automatiquement" id="208" name="Google Shape;20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0" y="20723"/>
              <a:ext cx="11430000" cy="59894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7"/>
            <p:cNvSpPr/>
            <p:nvPr/>
          </p:nvSpPr>
          <p:spPr>
            <a:xfrm>
              <a:off x="5805996" y="2461114"/>
              <a:ext cx="2610035" cy="953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4270859" y="821355"/>
            <a:ext cx="3511491" cy="2004145"/>
            <a:chOff x="4017078" y="1181978"/>
            <a:chExt cx="3511491" cy="2004145"/>
          </a:xfrm>
        </p:grpSpPr>
        <p:pic>
          <p:nvPicPr>
            <p:cNvPr id="211" name="Google Shape;21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353430">
              <a:off x="4078010" y="1327092"/>
              <a:ext cx="2896727" cy="13364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212" name="Google Shape;212;p7"/>
            <p:cNvSpPr/>
            <p:nvPr/>
          </p:nvSpPr>
          <p:spPr>
            <a:xfrm>
              <a:off x="4509969" y="2629323"/>
              <a:ext cx="3018600" cy="556800"/>
            </a:xfrm>
            <a:prstGeom prst="roundRect">
              <a:avLst>
                <a:gd fmla="val 16667" name="adj"/>
              </a:avLst>
            </a:prstGeom>
            <a:solidFill>
              <a:srgbClr val="5677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CA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Coup de coeur</a:t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7"/>
          <p:cNvSpPr/>
          <p:nvPr/>
        </p:nvSpPr>
        <p:spPr>
          <a:xfrm>
            <a:off x="429991" y="4173517"/>
            <a:ext cx="1800000" cy="1800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5">
            <a:alphaModFix/>
          </a:blip>
          <a:srcRect b="1152" l="78986" r="0" t="60101"/>
          <a:stretch/>
        </p:blipFill>
        <p:spPr>
          <a:xfrm>
            <a:off x="632103" y="4479529"/>
            <a:ext cx="1344723" cy="1172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5506" y="150571"/>
            <a:ext cx="3100462" cy="3100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transport, graphique vectoriel, vitesse&#10;&#10;Description générée automatiquement" id="216" name="Google Shape;216;p7"/>
          <p:cNvPicPr preferRelativeResize="0"/>
          <p:nvPr/>
        </p:nvPicPr>
        <p:blipFill rotWithShape="1">
          <a:blip r:embed="rId7">
            <a:alphaModFix/>
          </a:blip>
          <a:srcRect b="-1635" l="-574" r="574" t="1635"/>
          <a:stretch/>
        </p:blipFill>
        <p:spPr>
          <a:xfrm>
            <a:off x="5916832" y="3875227"/>
            <a:ext cx="4336740" cy="241688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/>
          <p:nvPr/>
        </p:nvSpPr>
        <p:spPr>
          <a:xfrm>
            <a:off x="8762449" y="2907375"/>
            <a:ext cx="2525700" cy="556500"/>
          </a:xfrm>
          <a:prstGeom prst="roundRect">
            <a:avLst>
              <a:gd fmla="val 16667" name="adj"/>
            </a:avLst>
          </a:prstGeom>
          <a:solidFill>
            <a:srgbClr val="5677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Suggestions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2219035" y="3295697"/>
            <a:ext cx="2793954" cy="27144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7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7366" l="7932" r="8766" t="8659"/>
          <a:stretch/>
        </p:blipFill>
        <p:spPr>
          <a:xfrm>
            <a:off x="2671579" y="3717635"/>
            <a:ext cx="1899822" cy="191526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"/>
          <p:cNvSpPr/>
          <p:nvPr/>
        </p:nvSpPr>
        <p:spPr>
          <a:xfrm>
            <a:off x="0" y="6010183"/>
            <a:ext cx="12192000" cy="847817"/>
          </a:xfrm>
          <a:prstGeom prst="rect">
            <a:avLst/>
          </a:prstGeom>
          <a:solidFill>
            <a:srgbClr val="0538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1846556" y="6027928"/>
            <a:ext cx="10750858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fr-CA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monurl.ca/retroparcourstic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6193536" y="4063823"/>
            <a:ext cx="10379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</a:t>
            </a: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6910973" y="4063825"/>
            <a:ext cx="3342600" cy="556800"/>
          </a:xfrm>
          <a:prstGeom prst="roundRect">
            <a:avLst>
              <a:gd fmla="val 16667" name="adj"/>
            </a:avLst>
          </a:prstGeom>
          <a:solidFill>
            <a:srgbClr val="5677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Commentaires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9151071" y="4394831"/>
            <a:ext cx="10379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22b445ae23d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5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22b445ae23d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2023-02-15T17:20:46Z</dcterms:created>
  <dc:creator>Éric Letendre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0x010100BFCBD1DAC0E268439C73C5E5B8B6AD6D</vt:lpwstr>
  </property>
</Properties>
</file>